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1" r:id="rId1"/>
  </p:sldMasterIdLst>
  <p:notesMasterIdLst>
    <p:notesMasterId r:id="rId11"/>
  </p:notesMasterIdLst>
  <p:sldIdLst>
    <p:sldId id="256" r:id="rId2"/>
    <p:sldId id="262" r:id="rId3"/>
    <p:sldId id="265" r:id="rId4"/>
    <p:sldId id="257" r:id="rId5"/>
    <p:sldId id="258" r:id="rId6"/>
    <p:sldId id="259" r:id="rId7"/>
    <p:sldId id="263" r:id="rId8"/>
    <p:sldId id="264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F9ACD-91C4-4FB8-8A60-11A172C55A11}" type="datetimeFigureOut">
              <a:rPr lang="en-US"/>
              <a:t>5/11/2016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181FC-F0C2-409A-8B3F-0359BDC9CF8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4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181FC-F0C2-409A-8B3F-0359BDC9CF86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22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181FC-F0C2-409A-8B3F-0359BDC9CF86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01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181FC-F0C2-409A-8B3F-0359BDC9CF86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73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181FC-F0C2-409A-8B3F-0359BDC9CF86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70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181FC-F0C2-409A-8B3F-0359BDC9CF86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37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181FC-F0C2-409A-8B3F-0359BDC9CF86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65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181FC-F0C2-409A-8B3F-0359BDC9CF86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71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181FC-F0C2-409A-8B3F-0359BDC9CF86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38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181FC-F0C2-409A-8B3F-0359BDC9CF86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47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697-9D75-4DE8-8C28-1296A6CF43C1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37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1774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0225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2333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6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98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1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39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6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14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5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54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E240176-F1D3-49EC-82F4-0915A3AC4184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9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0172865-FBF0-458A-BAFF-4F75173770F5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654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ellogghealthscholars.org/scholars/kellogg_alumni1.php" TargetMode="External"/><Relationship Id="rId3" Type="http://schemas.openxmlformats.org/officeDocument/2006/relationships/hyperlink" Target="http://www.cingulumneurosciences.org/kids.shtml" TargetMode="External"/><Relationship Id="rId7" Type="http://schemas.openxmlformats.org/officeDocument/2006/relationships/hyperlink" Target="https://www.timeshighereducation.com/news/positive-discrimination-and-positive-action/404799.articl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delphi.edu/faculty/profiles/profile.php?PID=0337" TargetMode="External"/><Relationship Id="rId5" Type="http://schemas.openxmlformats.org/officeDocument/2006/relationships/hyperlink" Target="https://www.humanrights.gov.au/quick-guide/12078" TargetMode="External"/><Relationship Id="rId10" Type="http://schemas.openxmlformats.org/officeDocument/2006/relationships/hyperlink" Target="http://www.adelphi.edu/faculty/profiles/profile.php?PID=0418" TargetMode="External"/><Relationship Id="rId4" Type="http://schemas.openxmlformats.org/officeDocument/2006/relationships/hyperlink" Target="http://www.goodtherapy.org/blog/anticipated-discrimination-increases-stress-response-0522121" TargetMode="External"/><Relationship Id="rId9" Type="http://schemas.openxmlformats.org/officeDocument/2006/relationships/hyperlink" Target="http://www.tandfonline.com/doi/full/10.1080/1091135090334106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Does experiencing discrimination negatively impact health?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9625" y="5281613"/>
            <a:ext cx="10572750" cy="1402970"/>
          </a:xfrm>
        </p:spPr>
        <p:txBody>
          <a:bodyPr>
            <a:normAutofit/>
          </a:bodyPr>
          <a:lstStyle/>
          <a:p>
            <a:r>
              <a:rPr lang="en-US" sz="2800" dirty="0"/>
              <a:t>Daria Curley</a:t>
            </a:r>
          </a:p>
        </p:txBody>
      </p:sp>
    </p:spTree>
    <p:extLst>
      <p:ext uri="{BB962C8B-B14F-4D97-AF65-F5344CB8AC3E}">
        <p14:creationId xmlns:p14="http://schemas.microsoft.com/office/powerpoint/2010/main" val="252061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MENTAL ASPECT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151" y="2310953"/>
            <a:ext cx="7461696" cy="3730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5335" y="2614412"/>
            <a:ext cx="2756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  <a:cs typeface="Times New Roman" panose="02020603050405020304" pitchFamily="18" charset="0"/>
              </a:rPr>
              <a:t>+ discrimination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0226" y="613211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(A. &amp; J., 2004)</a:t>
            </a:r>
          </a:p>
        </p:txBody>
      </p:sp>
    </p:spTree>
    <p:extLst>
      <p:ext uri="{BB962C8B-B14F-4D97-AF65-F5344CB8AC3E}">
        <p14:creationId xmlns:p14="http://schemas.microsoft.com/office/powerpoint/2010/main" val="237086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does discrimination impacts my community?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109" y="928830"/>
            <a:ext cx="10554574" cy="3636511"/>
          </a:xfrm>
        </p:spPr>
        <p:txBody>
          <a:bodyPr/>
          <a:lstStyle/>
          <a:p>
            <a:pPr algn="ctr"/>
            <a:r>
              <a:rPr lang="en-US" sz="2400" dirty="0"/>
              <a:t>Large Hispanic and African American communities</a:t>
            </a:r>
          </a:p>
          <a:p>
            <a:pPr algn="ctr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26" y="2309220"/>
            <a:ext cx="3752087" cy="31870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1639" y="5710546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(city-data.com, 2015)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185" y="3323905"/>
            <a:ext cx="3537987" cy="27494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22959" y="6157100"/>
            <a:ext cx="3399467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(State Wide Mobility, 2016)</a:t>
            </a:r>
          </a:p>
        </p:txBody>
      </p:sp>
    </p:spTree>
    <p:extLst>
      <p:ext uri="{BB962C8B-B14F-4D97-AF65-F5344CB8AC3E}">
        <p14:creationId xmlns:p14="http://schemas.microsoft.com/office/powerpoint/2010/main" val="13962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09" y="489010"/>
            <a:ext cx="10571998" cy="970450"/>
          </a:xfrm>
        </p:spPr>
        <p:txBody>
          <a:bodyPr/>
          <a:lstStyle/>
          <a:p>
            <a:pPr algn="ctr"/>
            <a:r>
              <a:rPr lang="en-US" dirty="0"/>
              <a:t>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1191977"/>
            <a:ext cx="10554574" cy="3636511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Discrimination negatively affects an individual’s mental health by increasing stress and lowering confidence in one’s self.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732725" y="3698102"/>
            <a:ext cx="2949262" cy="1957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197439" y="3595072"/>
            <a:ext cx="3477296" cy="21636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8076" y="3665817"/>
            <a:ext cx="2807595" cy="21636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8909" y="4516809"/>
            <a:ext cx="2665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DISCRIMINATION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1172" y="4215233"/>
            <a:ext cx="26144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INCREASED STRESS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56498" y="4215233"/>
            <a:ext cx="2901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LOWER CONFIDENCE</a:t>
            </a:r>
          </a:p>
        </p:txBody>
      </p:sp>
      <p:sp>
        <p:nvSpPr>
          <p:cNvPr id="10" name="Block Arc 9"/>
          <p:cNvSpPr/>
          <p:nvPr/>
        </p:nvSpPr>
        <p:spPr>
          <a:xfrm>
            <a:off x="991673" y="5046230"/>
            <a:ext cx="1468192" cy="955325"/>
          </a:xfrm>
          <a:prstGeom prst="blockArc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91673" y="4031087"/>
            <a:ext cx="553792" cy="5338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06556" y="4031086"/>
            <a:ext cx="553309" cy="533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2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Reason 1: Increase in stress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511" y="2372608"/>
            <a:ext cx="3400356" cy="22627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48542" y="4635390"/>
            <a:ext cx="3400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(Root Wellness Studio, 2014)</a:t>
            </a:r>
          </a:p>
        </p:txBody>
      </p:sp>
      <p:sp>
        <p:nvSpPr>
          <p:cNvPr id="3" name="Rectangle 2"/>
          <p:cNvSpPr/>
          <p:nvPr/>
        </p:nvSpPr>
        <p:spPr>
          <a:xfrm>
            <a:off x="422091" y="3285759"/>
            <a:ext cx="4948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Discrimination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280338" y="3385499"/>
            <a:ext cx="2588653" cy="669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6795" y="4055200"/>
            <a:ext cx="4421024" cy="256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2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 2: Individual’s confidence lowers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1224455"/>
            <a:ext cx="10554574" cy="32800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“DISCRIMINATION AND STRESS WERE SIGNIFICANTLY ASSOCIATED WITH REDUCED SELF-ESTEEM” (</a:t>
            </a:r>
            <a:r>
              <a:rPr lang="en-US" sz="2800" dirty="0" err="1"/>
              <a:t>Panchanadeswarana</a:t>
            </a:r>
            <a:r>
              <a:rPr lang="en-US" sz="2800" dirty="0"/>
              <a:t> &amp; Dawson, 2011)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055" y="3580326"/>
            <a:ext cx="2106984" cy="26337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2918" y="6214056"/>
            <a:ext cx="5125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(Kellogg Health Scholars: Legacy Programs Alumni, 2016)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538" y="3580326"/>
            <a:ext cx="2125014" cy="25113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546" y="6214056"/>
            <a:ext cx="414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(USIEF, 2016)</a:t>
            </a:r>
          </a:p>
        </p:txBody>
      </p:sp>
    </p:spTree>
    <p:extLst>
      <p:ext uri="{BB962C8B-B14F-4D97-AF65-F5344CB8AC3E}">
        <p14:creationId xmlns:p14="http://schemas.microsoft.com/office/powerpoint/2010/main" val="148483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Counter Thesis: Positive Discrimination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928830"/>
            <a:ext cx="10554574" cy="3636511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  <a:latin typeface="Century Gothic"/>
              </a:rPr>
              <a:t>The individual’s characteristic is being taken into account to benefit that individual, typically because that individual belongs to a group that is often treated unfairly.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358" y="3395754"/>
            <a:ext cx="5439621" cy="2461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3453" y="5940240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(B News Journal, 2015)</a:t>
            </a:r>
          </a:p>
        </p:txBody>
      </p:sp>
    </p:spTree>
    <p:extLst>
      <p:ext uri="{BB962C8B-B14F-4D97-AF65-F5344CB8AC3E}">
        <p14:creationId xmlns:p14="http://schemas.microsoft.com/office/powerpoint/2010/main" val="21751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 we make it better?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32" y="1614534"/>
            <a:ext cx="12014762" cy="36353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Educating our youth to become more accepting and tolerant of all types of people</a:t>
            </a:r>
            <a:r>
              <a:rPr lang="en-US" sz="2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502" y="3619367"/>
            <a:ext cx="3882372" cy="2585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639" y="3576235"/>
            <a:ext cx="3948317" cy="262903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983596" y="4583407"/>
            <a:ext cx="1716201" cy="976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485" y="1482900"/>
            <a:ext cx="1223849" cy="14510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8550" y="6286500"/>
            <a:ext cx="3301027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(abclearning.com, 2015)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70475" y="6287153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(Dean, 2011)</a:t>
            </a:r>
          </a:p>
        </p:txBody>
      </p:sp>
    </p:spTree>
    <p:extLst>
      <p:ext uri="{BB962C8B-B14F-4D97-AF65-F5344CB8AC3E}">
        <p14:creationId xmlns:p14="http://schemas.microsoft.com/office/powerpoint/2010/main" val="10496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320" y="2260243"/>
            <a:ext cx="11012678" cy="4597757"/>
          </a:xfrm>
          <a:noFill/>
        </p:spPr>
        <p:txBody>
          <a:bodyPr>
            <a:normAutofit fontScale="85000" lnSpcReduction="10000"/>
          </a:bodyPr>
          <a:lstStyle/>
          <a:p>
            <a:pPr marL="0" indent="-457200">
              <a:buNone/>
            </a:pPr>
            <a:r>
              <a:rPr lang="en-US" dirty="0">
                <a:latin typeface="Times New Roman" charset="0"/>
                <a:cs typeface="Times New Roman" panose="02020603050405020304" pitchFamily="18" charset="0"/>
              </a:rPr>
              <a:t>A., B., &amp; J., L. (2004). Kids’ Cingulate </a:t>
            </a:r>
            <a:r>
              <a:rPr lang="en-US" dirty="0" err="1">
                <a:latin typeface="Times New Roman" charset="0"/>
                <a:cs typeface="Times New Roman" panose="02020603050405020304" pitchFamily="18" charset="0"/>
              </a:rPr>
              <a:t>Kortex</a:t>
            </a:r>
            <a:r>
              <a:rPr lang="en-US" dirty="0">
                <a:latin typeface="Times New Roman" charset="0"/>
                <a:cs typeface="Times New Roman" panose="02020603050405020304" pitchFamily="18" charset="0"/>
              </a:rPr>
              <a:t> Korner. Retrieved April 26, 2016, from </a:t>
            </a:r>
            <a:r>
              <a:rPr lang="en-US" dirty="0">
                <a:latin typeface="Times New Roman" charset="0"/>
                <a:cs typeface="Times New Roman" panose="02020603050405020304" pitchFamily="18" charset="0"/>
                <a:hlinkClick r:id="rId3"/>
              </a:rPr>
              <a:t>http://www.cingulumneurosciences.org/kids.shtml</a:t>
            </a:r>
          </a:p>
          <a:p>
            <a:pPr marL="0" indent="-45720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Anticipated Discrimination Increases Stress Response. (2012, May 22). Retrieved April 15, 2016, 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http://www.goodtherapy.org/blog/anticipated-discrimination-increases-stress-response-0522121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-45720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Australian Human Rights Commission.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n.d.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Retrieved April 19, 2016, 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https://www.humanrights.gov.au/quick-guide/12078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-457200">
              <a:buNone/>
            </a:pPr>
            <a:r>
              <a:rPr lang="en-US" b="1" dirty="0">
                <a:solidFill>
                  <a:srgbClr val="FFFFFF"/>
                </a:solidFill>
                <a:latin typeface="Times New Roman" charset="0"/>
                <a:cs typeface="Times New Roman" panose="02020603050405020304" pitchFamily="18" charset="0"/>
              </a:rPr>
              <a:t>BEVERLY ARAUJO DAWSON: Faculty Profiles : Adelphi University. (</a:t>
            </a:r>
            <a:r>
              <a:rPr lang="en-US" b="1" dirty="0" err="1">
                <a:solidFill>
                  <a:srgbClr val="FFFFFF"/>
                </a:solidFill>
                <a:latin typeface="Times New Roman" charset="0"/>
                <a:cs typeface="Times New Roman" panose="02020603050405020304" pitchFamily="18" charset="0"/>
              </a:rPr>
              <a:t>n.d.</a:t>
            </a:r>
            <a:r>
              <a:rPr lang="en-US" b="1" dirty="0">
                <a:solidFill>
                  <a:srgbClr val="FFFFFF"/>
                </a:solidFill>
                <a:latin typeface="Times New Roman" charset="0"/>
                <a:cs typeface="Times New Roman" panose="02020603050405020304" pitchFamily="18" charset="0"/>
              </a:rPr>
              <a:t>). Retrieved April 21, 2016, from </a:t>
            </a:r>
            <a:r>
              <a:rPr lang="en-US" b="1" dirty="0">
                <a:solidFill>
                  <a:srgbClr val="FFFFFF"/>
                </a:solidFill>
                <a:latin typeface="Times New Roman" charset="0"/>
                <a:cs typeface="Times New Roman" panose="02020603050405020304" pitchFamily="18" charset="0"/>
                <a:hlinkClick r:id="rId6"/>
              </a:rPr>
              <a:t>http://www.adelphi.edu/faculty/profiles/profile.php?PID=0337</a:t>
            </a:r>
            <a:r>
              <a:rPr lang="en-US" b="1" dirty="0">
                <a:solidFill>
                  <a:srgbClr val="FFFFFF"/>
                </a:solidFill>
                <a:latin typeface="Times New Roman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rgbClr val="333333"/>
                </a:solidFill>
                <a:latin typeface="Times New Roman" charset="0"/>
                <a:cs typeface="Times New Roman" panose="02020603050405020304" pitchFamily="18" charset="0"/>
              </a:rPr>
              <a:t> </a:t>
            </a:r>
          </a:p>
          <a:p>
            <a:pPr marL="0" indent="-45720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Gilhooley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(2008, December 29). Positive discrimination and positive action. Retrieved April 14, 2016, 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https://www.timeshighereducation.com/news/positive-discrimination-and-positive-action/404799.article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-45720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Kellogg Health Scholars: Legacy Programs Alumni: Scholars in Health Disparities Program A - G.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n.d.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Retrieved April 22, 2016, 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http://www.kellogghealthscholars.org/scholars/kellogg_alumni1.php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-45720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Panchanadeswarana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&amp; Dawson, B. A. (2011, January 04). How Discrimination and Stress Affects Self-Esteem Among Dominican Immigrant Women: An Exploratory Study. Retrieved April 19, 2016, 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http://www.tandfonline.com/doi/full/10.1080/10911350903341069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-45720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USIEF.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n.d.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Retrieved April 22, 2016, from http://www.usief.org.in/USF-2014-15/Fulbright-Nehru Academic and Professional Excellence Awards/Research/Panchanadeswar-Subadra.html </a:t>
            </a:r>
          </a:p>
          <a:p>
            <a:pPr marL="0" indent="-45720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SUBADRA PANCHANADESWARAN : Faculty Profiles : Adelphi University.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n.d.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Retrieved April 21, 2016, 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http://www.adelphi.edu/faculty/profiles/profile.php?PID=0418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-45720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6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72</TotalTime>
  <Words>435</Words>
  <Application>Microsoft Office PowerPoint</Application>
  <PresentationFormat>Widescreen</PresentationFormat>
  <Paragraphs>47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Book Antiqua</vt:lpstr>
      <vt:lpstr>Calibri</vt:lpstr>
      <vt:lpstr>Century Gothic</vt:lpstr>
      <vt:lpstr>Times New Roman</vt:lpstr>
      <vt:lpstr>Wingdings 2</vt:lpstr>
      <vt:lpstr>Quotable</vt:lpstr>
      <vt:lpstr>Does experiencing discrimination negatively impact health? </vt:lpstr>
      <vt:lpstr>MENTAL ASPECT </vt:lpstr>
      <vt:lpstr>How does discrimination impacts my community?</vt:lpstr>
      <vt:lpstr>THESIS</vt:lpstr>
      <vt:lpstr>Reason 1: Increase in stress</vt:lpstr>
      <vt:lpstr>Reason 2: Individual’s confidence lowers</vt:lpstr>
      <vt:lpstr>Counter Thesis: Positive Discrimination</vt:lpstr>
      <vt:lpstr>How do we make it better?</vt:lpstr>
      <vt:lpstr>References</vt:lpstr>
    </vt:vector>
  </TitlesOfParts>
  <Company>SCS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experiencing discrimination negatively impact health?</dc:title>
  <dc:creator>CURLEY DARIA MINEAKO</dc:creator>
  <cp:lastModifiedBy>CURLEY DARIA MINEAKO</cp:lastModifiedBy>
  <cp:revision>14</cp:revision>
  <dcterms:created xsi:type="dcterms:W3CDTF">2016-04-15T15:22:43Z</dcterms:created>
  <dcterms:modified xsi:type="dcterms:W3CDTF">2016-05-11T13:04:27Z</dcterms:modified>
</cp:coreProperties>
</file>